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60" r:id="rId3"/>
    <p:sldId id="261" r:id="rId4"/>
    <p:sldId id="267" r:id="rId5"/>
    <p:sldId id="262" r:id="rId6"/>
    <p:sldId id="268" r:id="rId7"/>
    <p:sldId id="263" r:id="rId8"/>
    <p:sldId id="271" r:id="rId9"/>
    <p:sldId id="270" r:id="rId10"/>
    <p:sldId id="269" r:id="rId11"/>
    <p:sldId id="272" r:id="rId12"/>
    <p:sldId id="274" r:id="rId13"/>
    <p:sldId id="276" r:id="rId14"/>
    <p:sldId id="275" r:id="rId15"/>
    <p:sldId id="277" r:id="rId16"/>
    <p:sldId id="279" r:id="rId17"/>
    <p:sldId id="302" r:id="rId18"/>
    <p:sldId id="289" r:id="rId19"/>
    <p:sldId id="290" r:id="rId20"/>
    <p:sldId id="291" r:id="rId21"/>
    <p:sldId id="303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3" r:id="rId32"/>
    <p:sldId id="288" r:id="rId33"/>
    <p:sldId id="304" r:id="rId34"/>
    <p:sldId id="305" r:id="rId35"/>
    <p:sldId id="306" r:id="rId36"/>
    <p:sldId id="307" r:id="rId37"/>
    <p:sldId id="308" r:id="rId38"/>
    <p:sldId id="309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293" r:id="rId48"/>
    <p:sldId id="294" r:id="rId49"/>
    <p:sldId id="264" r:id="rId50"/>
    <p:sldId id="265" r:id="rId51"/>
    <p:sldId id="310" r:id="rId5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B8"/>
    <a:srgbClr val="FFFFFF"/>
    <a:srgbClr val="EF363B"/>
    <a:srgbClr val="00965E"/>
    <a:srgbClr val="EE353B"/>
    <a:srgbClr val="FF0000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8AEC9-AC1E-4E34-939C-AB0880182563}" v="68" dt="2022-09-09T08:50:00.121"/>
    <p1510:client id="{99E721ED-012E-370C-EF14-514DFD1357B6}" v="3" dt="2023-08-07T11:46:09.526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80094" autoAdjust="0"/>
  </p:normalViewPr>
  <p:slideViewPr>
    <p:cSldViewPr snapToGrid="0" snapToObjects="1">
      <p:cViewPr varScale="1">
        <p:scale>
          <a:sx n="204" d="100"/>
          <a:sy n="204" d="100"/>
        </p:scale>
        <p:origin x="198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aalto.fi/snapchat/" TargetMode="External"/><Relationship Id="rId3" Type="http://schemas.openxmlformats.org/officeDocument/2006/relationships/hyperlink" Target="https://www.linkedin.com/school/aalto-university/" TargetMode="External"/><Relationship Id="rId7" Type="http://schemas.openxmlformats.org/officeDocument/2006/relationships/hyperlink" Target="https://www.youtube.com/user/aalto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s://www.facebook.com/AaltoUniversitySchoolOfEngineering" TargetMode="External"/><Relationship Id="rId5" Type="http://schemas.openxmlformats.org/officeDocument/2006/relationships/hyperlink" Target="https://twitter.com/AaltoENG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instagram.com/aalto.eng/" TargetMode="External"/><Relationship Id="rId1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noProof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Date</a:t>
            </a:r>
          </a:p>
        </p:txBody>
      </p:sp>
      <p:pic>
        <p:nvPicPr>
          <p:cNvPr id="4" name="Kuva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Process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slide title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5" name="Kuva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84FEC7F-8A8D-4E78-9A9C-6EA8A2251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en-GB" noProof="0"/>
              <a:t>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C2120AB-465D-46EB-B0F3-04D7E17B0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0003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noProof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en-GB" noProof="0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D91203A2-73F8-4653-B617-8CD25E2D4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331" y="1202897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0"/>
              <a:t>2014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BD97996D-BB9A-463C-91CD-4054C93224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1503" y="1202897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0"/>
              <a:t>2015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E4F9278A-E28A-4314-A062-155C2A60DC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0675" y="1202897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0"/>
              <a:t>2016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B6C8AF9C-2E55-4238-A387-17EBA86CCC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847" y="1202897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0"/>
              <a:t>2017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3B7B52A-9637-4638-B2B7-9782ABF526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018" y="1202897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0"/>
              <a:t>2018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8082E4C1-8BDE-4D70-B9E4-668AE44A98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69175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noProof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en-GB" noProof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5AA2366-534A-40FD-880B-F5415AC0F2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347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noProof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en-GB" noProof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81EA92D5-579F-4952-B34F-02645D848C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440262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noProof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err="1"/>
              <a:t>dd.mm.yyyy</a:t>
            </a:r>
            <a:endParaRPr lang="en-GB" noProof="0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Body slide title</a:t>
            </a:r>
          </a:p>
        </p:txBody>
      </p:sp>
      <p:pic>
        <p:nvPicPr>
          <p:cNvPr id="21" name="Kuva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8649FD23-85BF-4469-84E5-95059BE0EC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54" y="120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1"/>
              <a:t>1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A111CBE3-841C-4BE8-8873-0EABDA67BB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3548" y="120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1"/>
              <a:t>2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5EBDE355-B73D-4B36-BBFC-4889BDB0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1342" y="120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1"/>
              <a:t>3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6CA43CBE-461F-4CAF-8EEE-1C358DE1B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136" y="120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1"/>
              <a:t>4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1052EC55-372D-477B-BD87-240CA6DA2C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6931" y="120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GB" noProof="1"/>
              <a:t>5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4630FDA-6D68-470D-9E28-8176D2A9511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1"/>
              <a:t>Point 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5D7B507-B4F7-4338-AB4D-95EB80539B1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32048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1"/>
              <a:t>Point 2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5FD843E-47CB-4F34-BCD7-899497F3DF30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69842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1"/>
              <a:t>Point 3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95B204F-E8BA-4503-8BE8-82E08766CF3B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07636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1"/>
              <a:t>Point 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3BB1E5F-CE58-41D2-953A-4F307B931013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440800"/>
            <a:ext cx="1539000" cy="19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1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Closing slide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 noProof="0"/>
          </a:p>
        </p:txBody>
      </p:sp>
      <p:sp>
        <p:nvSpPr>
          <p:cNvPr id="12" name="Otsikko 1"/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en-GB" sz="1800" spc="0" baseline="0" noProof="0" dirty="0">
                <a:latin typeface="Arial"/>
                <a:cs typeface="Arial"/>
              </a:rPr>
              <a:t>aalto.fi</a:t>
            </a:r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GB" noProof="0"/>
              <a:t>Add text</a:t>
            </a:r>
          </a:p>
        </p:txBody>
      </p:sp>
      <p:pic>
        <p:nvPicPr>
          <p:cNvPr id="15" name="Kuva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  <p:grpSp>
        <p:nvGrpSpPr>
          <p:cNvPr id="13" name="Group 14">
            <a:extLst>
              <a:ext uri="{FF2B5EF4-FFF2-40B4-BE49-F238E27FC236}">
                <a16:creationId xmlns:a16="http://schemas.microsoft.com/office/drawing/2014/main" id="{ADBF80FE-8805-4AE8-B576-EF66777D42E1}"/>
              </a:ext>
            </a:extLst>
          </p:cNvPr>
          <p:cNvGrpSpPr/>
          <p:nvPr userDrawn="1"/>
        </p:nvGrpSpPr>
        <p:grpSpPr>
          <a:xfrm>
            <a:off x="3080871" y="2835656"/>
            <a:ext cx="2982257" cy="419100"/>
            <a:chOff x="3079396" y="2265361"/>
            <a:chExt cx="2982257" cy="419100"/>
          </a:xfrm>
        </p:grpSpPr>
        <p:pic>
          <p:nvPicPr>
            <p:cNvPr id="14" name="Picture 5">
              <a:hlinkClick r:id="rId3"/>
              <a:extLst>
                <a:ext uri="{FF2B5EF4-FFF2-40B4-BE49-F238E27FC236}">
                  <a16:creationId xmlns:a16="http://schemas.microsoft.com/office/drawing/2014/main" id="{453384AA-C1D4-42B6-A2A6-4043AEED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553" y="2265361"/>
              <a:ext cx="419100" cy="419100"/>
            </a:xfrm>
            <a:prstGeom prst="rect">
              <a:avLst/>
            </a:prstGeom>
          </p:spPr>
        </p:pic>
        <p:pic>
          <p:nvPicPr>
            <p:cNvPr id="17" name="Picture 6">
              <a:hlinkClick r:id="rId5"/>
              <a:extLst>
                <a:ext uri="{FF2B5EF4-FFF2-40B4-BE49-F238E27FC236}">
                  <a16:creationId xmlns:a16="http://schemas.microsoft.com/office/drawing/2014/main" id="{146E026A-8C5D-4960-99F7-16AA13F2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9898" y="2265361"/>
              <a:ext cx="419100" cy="419100"/>
            </a:xfrm>
            <a:prstGeom prst="rect">
              <a:avLst/>
            </a:prstGeom>
          </p:spPr>
        </p:pic>
        <p:pic>
          <p:nvPicPr>
            <p:cNvPr id="18" name="Picture 7">
              <a:hlinkClick r:id="rId7"/>
              <a:extLst>
                <a:ext uri="{FF2B5EF4-FFF2-40B4-BE49-F238E27FC236}">
                  <a16:creationId xmlns:a16="http://schemas.microsoft.com/office/drawing/2014/main" id="{E80B40F2-58E8-4910-AE2B-12AD7559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7449" y="2265361"/>
              <a:ext cx="419100" cy="419100"/>
            </a:xfrm>
            <a:prstGeom prst="rect">
              <a:avLst/>
            </a:prstGeom>
          </p:spPr>
        </p:pic>
        <p:pic>
          <p:nvPicPr>
            <p:cNvPr id="19" name="Picture 8">
              <a:hlinkClick r:id="rId9"/>
              <a:extLst>
                <a:ext uri="{FF2B5EF4-FFF2-40B4-BE49-F238E27FC236}">
                  <a16:creationId xmlns:a16="http://schemas.microsoft.com/office/drawing/2014/main" id="{B10D37AA-2F55-462F-8F08-2AD10DB5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2347" y="2265361"/>
              <a:ext cx="419100" cy="419100"/>
            </a:xfrm>
            <a:prstGeom prst="rect">
              <a:avLst/>
            </a:prstGeom>
          </p:spPr>
        </p:pic>
        <p:pic>
          <p:nvPicPr>
            <p:cNvPr id="20" name="Picture 9">
              <a:hlinkClick r:id="rId11"/>
              <a:extLst>
                <a:ext uri="{FF2B5EF4-FFF2-40B4-BE49-F238E27FC236}">
                  <a16:creationId xmlns:a16="http://schemas.microsoft.com/office/drawing/2014/main" id="{58BF1755-14FA-4702-94C9-CE826DB3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9396" y="2265361"/>
              <a:ext cx="444500" cy="419100"/>
            </a:xfrm>
            <a:prstGeom prst="rect">
              <a:avLst/>
            </a:prstGeom>
          </p:spPr>
        </p:pic>
        <p:pic>
          <p:nvPicPr>
            <p:cNvPr id="21" name="Picture 11">
              <a:hlinkClick r:id="rId13"/>
              <a:extLst>
                <a:ext uri="{FF2B5EF4-FFF2-40B4-BE49-F238E27FC236}">
                  <a16:creationId xmlns:a16="http://schemas.microsoft.com/office/drawing/2014/main" id="{199306F2-CB97-4213-8036-627134F5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35000" y="2265361"/>
              <a:ext cx="4191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13" noProof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/>
              <a:t>Click icon to add image.</a:t>
            </a:r>
          </a:p>
          <a:p>
            <a:r>
              <a:rPr lang="en-GB" noProof="0"/>
              <a:t>Fit the image to frame </a:t>
            </a:r>
            <a:br>
              <a:rPr lang="en-GB" noProof="0"/>
            </a:br>
            <a:r>
              <a:rPr lang="en-GB" noProof="0"/>
              <a:t>by choosing: </a:t>
            </a:r>
            <a:br>
              <a:rPr lang="en-GB" noProof="0"/>
            </a:br>
            <a:r>
              <a:rPr lang="en-GB" noProof="0"/>
              <a:t>crop&gt;fit / rajaa&gt;sovita</a:t>
            </a:r>
          </a:p>
        </p:txBody>
      </p:sp>
      <p:pic>
        <p:nvPicPr>
          <p:cNvPr id="17" name="Kuva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500"/>
            <a:ext cx="2044059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Your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noProof="0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Your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Your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GB" noProof="0"/>
              <a:t>dd.mm.yyyy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/>
              <a:t>Your text here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Kuva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/>
              <a:t>Click icon to add image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Fit the image to frame </a:t>
            </a:r>
            <a:br>
              <a:rPr lang="en-GB" noProof="0"/>
            </a:br>
            <a:r>
              <a:rPr lang="en-GB" noProof="0"/>
              <a:t>by choosing: </a:t>
            </a:r>
            <a:br>
              <a:rPr lang="en-GB" noProof="0"/>
            </a:br>
            <a:r>
              <a:rPr lang="en-GB" noProof="0"/>
              <a:t>crop&gt;fit / rajaa&gt;sovita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noProof="0"/>
              <a:t>dd.mm.yyyy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Your text here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Kuva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Divider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13" noProof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/>
              <a:t>Click icon to add image.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Fit the image to frame </a:t>
            </a:r>
            <a:br>
              <a:rPr lang="en-GB" noProof="0"/>
            </a:br>
            <a:r>
              <a:rPr lang="en-GB" noProof="0"/>
              <a:t>by choosing: </a:t>
            </a:r>
            <a:br>
              <a:rPr lang="en-GB" noProof="0"/>
            </a:br>
            <a:r>
              <a:rPr lang="en-GB" noProof="0"/>
              <a:t>crop&gt;fit / rajaa&gt;sovita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dd.mm.yyyy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Your text here</a:t>
            </a:r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Lorem ipsum dolor sit amet, consectetur adipiscing elit. Maecenas velit velit, consequat eget ullamcorper a, maximus ac ex.</a:t>
            </a:r>
          </a:p>
        </p:txBody>
      </p:sp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1"/>
            <a:ext cx="9144000" cy="51434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noProof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Divider – Headline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Kuva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149762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dd.mm.yyyy</a:t>
            </a:r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Your text here</a:t>
            </a:r>
          </a:p>
        </p:txBody>
      </p:sp>
      <p:pic>
        <p:nvPicPr>
          <p:cNvPr id="13" name="Kuva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slide title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dd.mm.yyyy</a:t>
            </a:r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Your text here</a:t>
            </a:r>
          </a:p>
        </p:txBody>
      </p:sp>
      <p:pic>
        <p:nvPicPr>
          <p:cNvPr id="13" name="Kuva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2238235" cy="856800"/>
          </a:xfrm>
          <a:prstGeom prst="rect">
            <a:avLst/>
          </a:prstGeom>
        </p:spPr>
      </p:pic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D7244ECF-C777-4CD7-87DA-E41E2B0AEC5D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287338" y="1208314"/>
            <a:ext cx="8497093" cy="3078386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069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dd.mm.yyyy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7" r:id="rId4"/>
    <p:sldLayoutId id="2147483694" r:id="rId5"/>
    <p:sldLayoutId id="2147483695" r:id="rId6"/>
    <p:sldLayoutId id="2147483702" r:id="rId7"/>
    <p:sldLayoutId id="2147483701" r:id="rId8"/>
    <p:sldLayoutId id="2147483715" r:id="rId9"/>
    <p:sldLayoutId id="2147483691" r:id="rId10"/>
    <p:sldLayoutId id="2147483699" r:id="rId11"/>
    <p:sldLayoutId id="214748367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eamcenter.aalto.fi:3000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teamcenter03.org.aalto.fi:3000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4FEBEB-B603-44D3-B2CD-29F005842A6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Teamcenter 14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BA2441-8CDC-4A75-BAD9-CA4F0B9C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195D4A-92C0-4151-A99E-D17D5551EA9E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Kaur Jaakma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F0C531-6E19-4E00-9794-6056CBCA253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22.8.2022</a:t>
            </a:r>
          </a:p>
        </p:txBody>
      </p: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A1BEF9-48F0-4761-BE30-770A498DFDC5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67F36-B146-474A-B184-7CBEE30F7DD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DBE4B-0C09-456C-85A3-03FEB2D3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37" y="2232863"/>
            <a:ext cx="876190" cy="10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AE50B-4F8D-4121-A5E1-241F9CCE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22" y="1241467"/>
            <a:ext cx="5774603" cy="34647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EE8C96-F4D9-4DFB-8C8D-7B2AC15D9009}"/>
              </a:ext>
            </a:extLst>
          </p:cNvPr>
          <p:cNvSpPr/>
          <p:nvPr/>
        </p:nvSpPr>
        <p:spPr>
          <a:xfrm>
            <a:off x="2367094" y="2669296"/>
            <a:ext cx="441960" cy="304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5FBE4-A66C-45E7-877B-0CEF1B5944F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6C2A5-1F5C-4C98-8C68-BE129E81FA36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CF686-0D91-47B5-B160-546BEA3A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28" y="991413"/>
            <a:ext cx="5424096" cy="3299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5A5598-6847-445B-B4E9-6F74B8DF109B}"/>
              </a:ext>
            </a:extLst>
          </p:cNvPr>
          <p:cNvSpPr/>
          <p:nvPr/>
        </p:nvSpPr>
        <p:spPr>
          <a:xfrm>
            <a:off x="1826728" y="3432697"/>
            <a:ext cx="1109833" cy="889695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A3D20-9EA8-4501-9BE9-0FF5AD63AE50}"/>
              </a:ext>
            </a:extLst>
          </p:cNvPr>
          <p:cNvSpPr txBox="1"/>
          <p:nvPr/>
        </p:nvSpPr>
        <p:spPr>
          <a:xfrm>
            <a:off x="714460" y="3432697"/>
            <a:ext cx="15121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Different modes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8E375-8003-4981-8DAD-F998878F72DF}"/>
              </a:ext>
            </a:extLst>
          </p:cNvPr>
          <p:cNvSpPr/>
          <p:nvPr/>
        </p:nvSpPr>
        <p:spPr>
          <a:xfrm>
            <a:off x="1855862" y="1633438"/>
            <a:ext cx="1059826" cy="504056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7407E-83BE-4354-84D3-9A05548B3923}"/>
              </a:ext>
            </a:extLst>
          </p:cNvPr>
          <p:cNvSpPr txBox="1"/>
          <p:nvPr/>
        </p:nvSpPr>
        <p:spPr>
          <a:xfrm>
            <a:off x="1099868" y="1683210"/>
            <a:ext cx="12241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Quick links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A564D0-147B-4683-B2CC-4504861CC383}"/>
              </a:ext>
            </a:extLst>
          </p:cNvPr>
          <p:cNvSpPr/>
          <p:nvPr/>
        </p:nvSpPr>
        <p:spPr>
          <a:xfrm>
            <a:off x="2936561" y="1393492"/>
            <a:ext cx="1440160" cy="983948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AE65F-C182-47E2-A582-D528B7D0229D}"/>
              </a:ext>
            </a:extLst>
          </p:cNvPr>
          <p:cNvSpPr txBox="1"/>
          <p:nvPr/>
        </p:nvSpPr>
        <p:spPr>
          <a:xfrm>
            <a:off x="3314640" y="2333393"/>
            <a:ext cx="12241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Home folder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F15F1-D2AD-41C0-A1EF-78A602EEC6DC}"/>
              </a:ext>
            </a:extLst>
          </p:cNvPr>
          <p:cNvSpPr/>
          <p:nvPr/>
        </p:nvSpPr>
        <p:spPr>
          <a:xfrm>
            <a:off x="4664574" y="1393491"/>
            <a:ext cx="2586250" cy="2913904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A3829-2C8B-4417-A1F3-B380A59C3A67}"/>
              </a:ext>
            </a:extLst>
          </p:cNvPr>
          <p:cNvSpPr txBox="1"/>
          <p:nvPr/>
        </p:nvSpPr>
        <p:spPr>
          <a:xfrm>
            <a:off x="5268975" y="3605155"/>
            <a:ext cx="13774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Active item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9007D7-B5C3-419B-80C6-E6EDEFD7FAD8}"/>
              </a:ext>
            </a:extLst>
          </p:cNvPr>
          <p:cNvSpPr/>
          <p:nvPr/>
        </p:nvSpPr>
        <p:spPr>
          <a:xfrm>
            <a:off x="1859795" y="1406021"/>
            <a:ext cx="1055893" cy="216477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74EC6-09C2-4718-9306-686146AE5A31}"/>
              </a:ext>
            </a:extLst>
          </p:cNvPr>
          <p:cNvSpPr txBox="1"/>
          <p:nvPr/>
        </p:nvSpPr>
        <p:spPr>
          <a:xfrm>
            <a:off x="950861" y="1306487"/>
            <a:ext cx="1224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47362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9D080-19F3-410B-9C74-DC89E7DA4C9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Active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0841-B50D-4772-876F-4B0474A075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2849457" cy="3049460"/>
          </a:xfrm>
        </p:spPr>
        <p:txBody>
          <a:bodyPr/>
          <a:lstStyle/>
          <a:p>
            <a:r>
              <a:rPr lang="en-US" dirty="0"/>
              <a:t>When an Item is selected, Summary view is created</a:t>
            </a:r>
          </a:p>
          <a:p>
            <a:r>
              <a:rPr lang="en-US" dirty="0"/>
              <a:t>Here you can see all revisions the item has</a:t>
            </a:r>
          </a:p>
          <a:p>
            <a:pPr lvl="1"/>
            <a:r>
              <a:rPr lang="en-US" dirty="0"/>
              <a:t>In this case:</a:t>
            </a:r>
          </a:p>
          <a:p>
            <a:pPr lvl="1"/>
            <a:r>
              <a:rPr lang="en-US" dirty="0"/>
              <a:t>000028/A;1</a:t>
            </a:r>
          </a:p>
          <a:p>
            <a:pPr lvl="1"/>
            <a:r>
              <a:rPr lang="en-US" dirty="0"/>
              <a:t>000028/B:1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8F0DB-72B8-4567-8849-8BC69E7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2" y="1458350"/>
            <a:ext cx="5909078" cy="36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50211-9AC9-4645-A3CD-75088894994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Quick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20E00-86A1-4E52-8403-89D65ADD50C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Home and My Projects can be found here</a:t>
            </a:r>
          </a:p>
          <a:p>
            <a:pPr lvl="1"/>
            <a:r>
              <a:rPr lang="en-US" dirty="0"/>
              <a:t>Home contains items that are created by you but not assigned to any project</a:t>
            </a:r>
          </a:p>
          <a:p>
            <a:pPr lvl="1"/>
            <a:r>
              <a:rPr lang="en-US" dirty="0"/>
              <a:t>Project shows items belonging to different projects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B662-117F-405F-929E-AC08167E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44" y="1881274"/>
            <a:ext cx="2952381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3AA8E9-B3CF-4828-B3B4-B060B0E9C74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Different 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052B3-0E08-4E21-BBD8-95DE5F5F283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Different modes allow different toolsets</a:t>
            </a:r>
          </a:p>
          <a:p>
            <a:pPr lvl="1"/>
            <a:r>
              <a:rPr lang="en-US" dirty="0"/>
              <a:t>Mostly My Teamcenter is enough</a:t>
            </a:r>
          </a:p>
          <a:p>
            <a:r>
              <a:rPr lang="en-US" dirty="0"/>
              <a:t>If something is not allowed, it may be mode issue</a:t>
            </a:r>
          </a:p>
          <a:p>
            <a:pPr lvl="1"/>
            <a:r>
              <a:rPr lang="en-US" dirty="0"/>
              <a:t>Change back to My Teamcenter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E66E8-497B-47FF-8287-6A5C29A8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20" y="1743178"/>
            <a:ext cx="2961905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67990C-B185-4373-A5DA-2CEFCD0E771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Home Folder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9129B-9FDA-4B82-B083-E005AE5DEFC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Items created/imported by you are stored by default here</a:t>
            </a:r>
          </a:p>
          <a:p>
            <a:pPr lvl="1"/>
            <a:r>
              <a:rPr lang="en-US" dirty="0"/>
              <a:t>If no different location given while creating the item/part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A703-A89E-48D6-BA84-E5B79EA5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987" y="1347940"/>
            <a:ext cx="2295238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7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7922B-8FBF-4526-A8E2-3BECE3BAA02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Home Folder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F4AE1-4327-473B-8C23-B7DE38DEBA33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Home folder is a visibility folder, where you can see selected models</a:t>
            </a:r>
          </a:p>
          <a:p>
            <a:pPr lvl="1"/>
            <a:r>
              <a:rPr lang="en-US" dirty="0"/>
              <a:t>Usually, the ones you have created</a:t>
            </a:r>
          </a:p>
          <a:p>
            <a:pPr lvl="1"/>
            <a:r>
              <a:rPr lang="en-US" dirty="0"/>
              <a:t>The same model can be there several times</a:t>
            </a:r>
          </a:p>
          <a:p>
            <a:pPr lvl="1"/>
            <a:r>
              <a:rPr lang="en-US" dirty="0"/>
              <a:t>The actual files are stored at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FA352-F076-4FC7-AF1B-98712B43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11" y="1785244"/>
            <a:ext cx="2485714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9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311FBF-A380-4FD2-83EF-076C014F576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Adding Items to Your Home Folder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23B76-B216-4985-BF64-072A7E105D8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 err="1"/>
              <a:t>Copy+Paste</a:t>
            </a:r>
            <a:r>
              <a:rPr lang="en-US" dirty="0"/>
              <a:t> can be used</a:t>
            </a:r>
          </a:p>
          <a:p>
            <a:pPr lvl="1"/>
            <a:r>
              <a:rPr lang="en-US" dirty="0"/>
              <a:t>Search item you want to add</a:t>
            </a:r>
          </a:p>
          <a:p>
            <a:pPr lvl="2"/>
            <a:r>
              <a:rPr lang="en-US" dirty="0" err="1"/>
              <a:t>Ctrl+C</a:t>
            </a:r>
            <a:endParaRPr lang="en-US" dirty="0"/>
          </a:p>
          <a:p>
            <a:pPr lvl="1"/>
            <a:r>
              <a:rPr lang="en-US" dirty="0"/>
              <a:t>Go to your home folder</a:t>
            </a:r>
          </a:p>
          <a:p>
            <a:pPr lvl="2"/>
            <a:r>
              <a:rPr lang="en-US" dirty="0" err="1"/>
              <a:t>Ctrl+V</a:t>
            </a:r>
            <a:endParaRPr lang="en-US" dirty="0"/>
          </a:p>
          <a:p>
            <a:r>
              <a:rPr lang="en-US" dirty="0"/>
              <a:t>Remove files from Home directory</a:t>
            </a:r>
          </a:p>
          <a:p>
            <a:pPr lvl="1"/>
            <a:r>
              <a:rPr lang="en-US" dirty="0" err="1"/>
              <a:t>Ctrl+X</a:t>
            </a:r>
            <a:r>
              <a:rPr lang="en-US" dirty="0"/>
              <a:t> (cut)</a:t>
            </a:r>
          </a:p>
          <a:p>
            <a:pPr lvl="1"/>
            <a:r>
              <a:rPr lang="en-US" dirty="0"/>
              <a:t>Note! This does not delete the file from the Teamcenter!</a:t>
            </a:r>
          </a:p>
          <a:p>
            <a:endParaRPr lang="en-US" dirty="0"/>
          </a:p>
        </p:txBody>
      </p:sp>
      <p:pic>
        <p:nvPicPr>
          <p:cNvPr id="4" name="cut_copy_paste">
            <a:hlinkClick r:id="" action="ppaction://media"/>
            <a:extLst>
              <a:ext uri="{FF2B5EF4-FFF2-40B4-BE49-F238E27FC236}">
                <a16:creationId xmlns:a16="http://schemas.microsoft.com/office/drawing/2014/main" id="{1702D926-90A6-4851-8255-C99088191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9974" y="1116834"/>
            <a:ext cx="4607744" cy="33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BA98FD-0880-4673-80C6-18EF9DB2D9C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Item Structure (Assembly)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CA8F-F03F-453C-AF09-17224357CD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Item (Part)</a:t>
            </a:r>
          </a:p>
          <a:p>
            <a:pPr lvl="1"/>
            <a:r>
              <a:rPr lang="en-US" dirty="0"/>
              <a:t>ID number–Name</a:t>
            </a:r>
          </a:p>
          <a:p>
            <a:pPr lvl="1"/>
            <a:r>
              <a:rPr lang="en-US" dirty="0"/>
              <a:t>BOM file</a:t>
            </a:r>
          </a:p>
          <a:p>
            <a:r>
              <a:rPr lang="en-US" dirty="0"/>
              <a:t>Part Revision</a:t>
            </a:r>
          </a:p>
          <a:p>
            <a:pPr lvl="1"/>
            <a:r>
              <a:rPr lang="en-US" dirty="0"/>
              <a:t>ID/</a:t>
            </a:r>
            <a:r>
              <a:rPr lang="en-US" dirty="0" err="1"/>
              <a:t>Revision;Sequence-Name</a:t>
            </a:r>
            <a:endParaRPr lang="en-US" dirty="0"/>
          </a:p>
          <a:p>
            <a:pPr lvl="1"/>
            <a:r>
              <a:rPr lang="en-US" dirty="0"/>
              <a:t>In this case main assembly</a:t>
            </a:r>
          </a:p>
          <a:p>
            <a:pPr lvl="1"/>
            <a:r>
              <a:rPr lang="en-US" dirty="0"/>
              <a:t>Can have several revisions</a:t>
            </a:r>
          </a:p>
          <a:p>
            <a:r>
              <a:rPr lang="en-US" dirty="0"/>
              <a:t>Geometry</a:t>
            </a:r>
          </a:p>
          <a:p>
            <a:pPr lvl="1"/>
            <a:r>
              <a:rPr lang="en-US" dirty="0"/>
              <a:t>In this case NX model</a:t>
            </a:r>
          </a:p>
          <a:p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594C9DEE-98B1-4BFB-8484-5FB20EDF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50" y="2129731"/>
            <a:ext cx="2190476" cy="160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C88355-9089-4FB3-B1B8-7A061F554C0C}"/>
              </a:ext>
            </a:extLst>
          </p:cNvPr>
          <p:cNvCxnSpPr>
            <a:cxnSpLocks/>
          </p:cNvCxnSpPr>
          <p:nvPr/>
        </p:nvCxnSpPr>
        <p:spPr>
          <a:xfrm>
            <a:off x="3146474" y="1777380"/>
            <a:ext cx="2649662" cy="72008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68B698-095E-4067-9184-41381CDBE236}"/>
              </a:ext>
            </a:extLst>
          </p:cNvPr>
          <p:cNvCxnSpPr/>
          <p:nvPr/>
        </p:nvCxnSpPr>
        <p:spPr>
          <a:xfrm>
            <a:off x="2339752" y="2497460"/>
            <a:ext cx="3551795" cy="51005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EC577A-B0AD-492E-9E08-63AF68CEBBA4}"/>
              </a:ext>
            </a:extLst>
          </p:cNvPr>
          <p:cNvCxnSpPr>
            <a:cxnSpLocks/>
          </p:cNvCxnSpPr>
          <p:nvPr/>
        </p:nvCxnSpPr>
        <p:spPr>
          <a:xfrm flipV="1">
            <a:off x="1907704" y="3404127"/>
            <a:ext cx="4176464" cy="5488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345A8-9A06-4308-BCD9-4F73CC490A13}"/>
              </a:ext>
            </a:extLst>
          </p:cNvPr>
          <p:cNvCxnSpPr>
            <a:cxnSpLocks/>
          </p:cNvCxnSpPr>
          <p:nvPr/>
        </p:nvCxnSpPr>
        <p:spPr>
          <a:xfrm>
            <a:off x="2096086" y="2129731"/>
            <a:ext cx="3988082" cy="72008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5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F896AD-49E5-401E-B6D7-C9C78FBFD9E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Item Structure (Part)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4A58-AA27-4CEB-82A8-C2809A79E8EE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Item (Part)</a:t>
            </a:r>
          </a:p>
          <a:p>
            <a:pPr lvl="1"/>
            <a:r>
              <a:rPr lang="en-US" dirty="0"/>
              <a:t>ID number–Name</a:t>
            </a:r>
          </a:p>
          <a:p>
            <a:r>
              <a:rPr lang="en-US" dirty="0"/>
              <a:t>Part Revision (A, B, C, …)</a:t>
            </a:r>
          </a:p>
          <a:p>
            <a:pPr lvl="1"/>
            <a:r>
              <a:rPr lang="en-US" dirty="0"/>
              <a:t>Older revision</a:t>
            </a:r>
          </a:p>
          <a:p>
            <a:pPr lvl="1"/>
            <a:r>
              <a:rPr lang="en-US" dirty="0"/>
              <a:t>Current revision</a:t>
            </a:r>
          </a:p>
          <a:p>
            <a:r>
              <a:rPr lang="en-US" dirty="0"/>
              <a:t>Geometry</a:t>
            </a:r>
          </a:p>
          <a:p>
            <a:pPr lvl="1"/>
            <a:r>
              <a:rPr lang="en-US" dirty="0"/>
              <a:t>NX file</a:t>
            </a:r>
          </a:p>
          <a:p>
            <a:r>
              <a:rPr lang="en-US" dirty="0"/>
              <a:t>Other files</a:t>
            </a:r>
          </a:p>
          <a:p>
            <a:pPr lvl="1"/>
            <a:r>
              <a:rPr lang="en-US" dirty="0"/>
              <a:t>PDF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BA5EEA0D-871B-43FC-AF17-A047C6EC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73" y="1705922"/>
            <a:ext cx="2571429" cy="24476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10578-B5C7-4B1E-8530-BF62C7C2026A}"/>
              </a:ext>
            </a:extLst>
          </p:cNvPr>
          <p:cNvCxnSpPr>
            <a:cxnSpLocks/>
          </p:cNvCxnSpPr>
          <p:nvPr/>
        </p:nvCxnSpPr>
        <p:spPr>
          <a:xfrm>
            <a:off x="3169920" y="1772529"/>
            <a:ext cx="2554208" cy="20300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93D883-50B0-477A-87D2-53736F0F3448}"/>
              </a:ext>
            </a:extLst>
          </p:cNvPr>
          <p:cNvCxnSpPr>
            <a:cxnSpLocks/>
          </p:cNvCxnSpPr>
          <p:nvPr/>
        </p:nvCxnSpPr>
        <p:spPr>
          <a:xfrm flipV="1">
            <a:off x="2705686" y="2137420"/>
            <a:ext cx="3018442" cy="3646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1719D-466D-4079-84A2-F54CF87CC21A}"/>
              </a:ext>
            </a:extLst>
          </p:cNvPr>
          <p:cNvCxnSpPr>
            <a:cxnSpLocks/>
          </p:cNvCxnSpPr>
          <p:nvPr/>
        </p:nvCxnSpPr>
        <p:spPr>
          <a:xfrm>
            <a:off x="2963594" y="2845880"/>
            <a:ext cx="2760534" cy="29965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AEEEC-184B-4E13-A4D7-ACBC50C1E543}"/>
              </a:ext>
            </a:extLst>
          </p:cNvPr>
          <p:cNvCxnSpPr>
            <a:cxnSpLocks/>
          </p:cNvCxnSpPr>
          <p:nvPr/>
        </p:nvCxnSpPr>
        <p:spPr>
          <a:xfrm flipV="1">
            <a:off x="1913206" y="2641476"/>
            <a:ext cx="3955210" cy="9645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644B2-42D7-4176-9DF9-4A767210956B}"/>
              </a:ext>
            </a:extLst>
          </p:cNvPr>
          <p:cNvCxnSpPr>
            <a:cxnSpLocks/>
          </p:cNvCxnSpPr>
          <p:nvPr/>
        </p:nvCxnSpPr>
        <p:spPr>
          <a:xfrm>
            <a:off x="1913206" y="3624515"/>
            <a:ext cx="3882930" cy="3386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490A2C-F9F2-4B6D-A644-1823EC876EE8}"/>
              </a:ext>
            </a:extLst>
          </p:cNvPr>
          <p:cNvCxnSpPr>
            <a:cxnSpLocks/>
          </p:cNvCxnSpPr>
          <p:nvPr/>
        </p:nvCxnSpPr>
        <p:spPr>
          <a:xfrm flipV="1">
            <a:off x="1688123" y="2845880"/>
            <a:ext cx="4180293" cy="144504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9BB6DB-C3CC-4CCF-B022-A167E8A556AF}"/>
              </a:ext>
            </a:extLst>
          </p:cNvPr>
          <p:cNvCxnSpPr>
            <a:cxnSpLocks/>
          </p:cNvCxnSpPr>
          <p:nvPr/>
        </p:nvCxnSpPr>
        <p:spPr>
          <a:xfrm flipV="1">
            <a:off x="1688123" y="3873564"/>
            <a:ext cx="4108013" cy="41736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7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5DC34-8FEE-4F91-831E-6B35E84AA8B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28DD2-66FB-44A9-8AA9-74EF5DE5842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How to change password</a:t>
            </a:r>
          </a:p>
          <a:p>
            <a:r>
              <a:rPr lang="en-US" dirty="0"/>
              <a:t>How to create Items and Parts</a:t>
            </a:r>
          </a:p>
          <a:p>
            <a:r>
              <a:rPr lang="en-US" dirty="0"/>
              <a:t>How to Search</a:t>
            </a:r>
          </a:p>
          <a:p>
            <a:r>
              <a:rPr lang="en-US" dirty="0"/>
              <a:t>How to create Sequences</a:t>
            </a:r>
          </a:p>
          <a:p>
            <a:r>
              <a:rPr lang="en-US" dirty="0"/>
              <a:t>How to create Revisions</a:t>
            </a:r>
          </a:p>
        </p:txBody>
      </p:sp>
    </p:spTree>
    <p:extLst>
      <p:ext uri="{BB962C8B-B14F-4D97-AF65-F5344CB8AC3E}">
        <p14:creationId xmlns:p14="http://schemas.microsoft.com/office/powerpoint/2010/main" val="119383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FC18E-2E07-4F45-A18C-ECEF351FAFE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Item Structure (Part)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BEDD-427A-424E-B377-6658EEB4849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When opening Item (Part), the newest revision and sequence will be opened</a:t>
            </a:r>
          </a:p>
          <a:p>
            <a:pPr lvl="1"/>
            <a:r>
              <a:rPr lang="en-US" dirty="0"/>
              <a:t>In this case B;1</a:t>
            </a:r>
          </a:p>
          <a:p>
            <a:pPr lvl="1"/>
            <a:r>
              <a:rPr lang="en-US" dirty="0"/>
              <a:t>Older sequences are automatically hidden</a:t>
            </a:r>
          </a:p>
          <a:p>
            <a:pPr lvl="2"/>
            <a:r>
              <a:rPr lang="en-US" dirty="0"/>
              <a:t>Only A;4 visible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680EE21-EE63-47C3-B622-B48DDFD7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59" y="1993404"/>
            <a:ext cx="5406404" cy="26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81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5E78A-B19F-4653-9E22-235739A4340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Relation</a:t>
            </a:r>
            <a:r>
              <a:rPr lang="fi-FI" dirty="0"/>
              <a:t> </a:t>
            </a:r>
            <a:r>
              <a:rPr lang="fi-FI" dirty="0" err="1"/>
              <a:t>Browser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89E9D-3B53-4D50-A85C-4D6BA4619FD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B0CF5B-2765-415A-A74F-965E11A78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868" y="999574"/>
            <a:ext cx="5808681" cy="41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B97D76F-4A2E-47BE-BA08-D1F20FBB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3" y="1241466"/>
            <a:ext cx="2684216" cy="35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1C410FD-CAB7-4F8E-B4B5-D640ADF15C6F}"/>
              </a:ext>
            </a:extLst>
          </p:cNvPr>
          <p:cNvSpPr/>
          <p:nvPr/>
        </p:nvSpPr>
        <p:spPr>
          <a:xfrm>
            <a:off x="2976544" y="3005797"/>
            <a:ext cx="281324" cy="220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038890-9FF7-4092-8D56-7D6E2F6F80F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Start/Open in NX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587D0-4965-44FD-851F-B82C6C244A7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4218223" cy="3049460"/>
          </a:xfrm>
        </p:spPr>
        <p:txBody>
          <a:bodyPr/>
          <a:lstStyle/>
          <a:p>
            <a:r>
              <a:rPr lang="en-US" dirty="0"/>
              <a:t>Can be found from upper row</a:t>
            </a:r>
          </a:p>
          <a:p>
            <a:pPr lvl="1"/>
            <a:r>
              <a:rPr lang="en-US" dirty="0"/>
              <a:t>Opens NX and pairs it with current Teamcenter session</a:t>
            </a:r>
          </a:p>
          <a:p>
            <a:r>
              <a:rPr lang="en-US" dirty="0"/>
              <a:t>Also available in File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Open in NX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8D9F0-D866-4C15-8E29-9209109C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551" y="1212010"/>
            <a:ext cx="4274674" cy="31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6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1B5C9-E538-4E01-8C6E-854A2F20F1D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New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B0DEB-F3DA-46B4-8917-3DA59CCEFEF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Select where you want new item (part) to appear</a:t>
            </a:r>
          </a:p>
          <a:p>
            <a:pPr lvl="1"/>
            <a:r>
              <a:rPr lang="en-US" dirty="0"/>
              <a:t>In this case in a folder in Home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 </a:t>
            </a:r>
            <a:r>
              <a:rPr lang="en-US" dirty="0" err="1"/>
              <a:t>File</a:t>
            </a:r>
            <a:r>
              <a:rPr lang="en-US" dirty="0" err="1">
                <a:sym typeface="Wingdings" panose="05000000000000000000" pitchFamily="2" charset="2"/>
              </a:rPr>
              <a:t>NewPart</a:t>
            </a:r>
            <a:r>
              <a:rPr lang="en-US" dirty="0">
                <a:sym typeface="Wingdings" panose="05000000000000000000" pitchFamily="2" charset="2"/>
              </a:rPr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8EF9-7C38-42BA-9090-21CDE31E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5" y="2293034"/>
            <a:ext cx="1268740" cy="1412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8DEE4D-FB9A-4F1C-9426-33726AF27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15" y="528225"/>
            <a:ext cx="2931783" cy="42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9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352156-98EF-42CD-9D37-6295E1EEF71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New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9DE60-529D-4C1D-85B7-5AEFAD3327D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3955915" cy="3049460"/>
          </a:xfrm>
        </p:spPr>
        <p:txBody>
          <a:bodyPr/>
          <a:lstStyle/>
          <a:p>
            <a:r>
              <a:rPr lang="en-US" dirty="0"/>
              <a:t>Select part type (Part) and Next</a:t>
            </a:r>
          </a:p>
          <a:p>
            <a:r>
              <a:rPr lang="en-US" dirty="0"/>
              <a:t>Click </a:t>
            </a:r>
            <a:r>
              <a:rPr lang="en-US" i="1" dirty="0"/>
              <a:t>Assign</a:t>
            </a:r>
            <a:r>
              <a:rPr lang="en-US" dirty="0"/>
              <a:t> to assign ID and Revision for the part</a:t>
            </a:r>
          </a:p>
          <a:p>
            <a:pPr lvl="1"/>
            <a:r>
              <a:rPr lang="en-US" dirty="0"/>
              <a:t>Give a Name for your part</a:t>
            </a:r>
          </a:p>
          <a:p>
            <a:pPr lvl="1"/>
            <a:r>
              <a:rPr lang="en-US" dirty="0"/>
              <a:t>Additionally description</a:t>
            </a:r>
          </a:p>
          <a:p>
            <a:r>
              <a:rPr lang="en-US" i="1" dirty="0"/>
              <a:t>Finish</a:t>
            </a:r>
            <a:r>
              <a:rPr lang="en-US" dirty="0"/>
              <a:t> to create part</a:t>
            </a:r>
          </a:p>
          <a:p>
            <a:r>
              <a:rPr lang="en-US" i="1" dirty="0"/>
              <a:t>Close</a:t>
            </a:r>
            <a:r>
              <a:rPr lang="en-US" dirty="0"/>
              <a:t> to close New Part tool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75413-F885-4F10-970F-936C0C01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14" y="1334852"/>
            <a:ext cx="4756470" cy="28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0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7F785-D627-4B3F-9262-BEC7BA513E8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New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1E58-CE66-4163-8059-321229E6BEA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3913911" cy="3049460"/>
          </a:xfrm>
        </p:spPr>
        <p:txBody>
          <a:bodyPr/>
          <a:lstStyle/>
          <a:p>
            <a:r>
              <a:rPr lang="en-US" dirty="0"/>
              <a:t>The new created part and its first revision will be shown in Teamcenter</a:t>
            </a:r>
          </a:p>
          <a:p>
            <a:r>
              <a:rPr lang="en-US" dirty="0"/>
              <a:t>To create CAD geometry, select Revision and Open in NX from the menu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277FA-8847-44F2-8741-0699C72B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57" y="1028012"/>
            <a:ext cx="4675943" cy="29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BD4FE-DE26-4119-BCDB-C2E78D2FA9F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New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F82E-F925-48C7-B777-1E22E3DDE134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When part is opened, NX asks for modeling environment</a:t>
            </a:r>
          </a:p>
          <a:p>
            <a:pPr lvl="1"/>
            <a:r>
              <a:rPr lang="en-US" dirty="0"/>
              <a:t>Select Model and OK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9E934-A28C-4ACA-BEBE-8A6607DB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95" y="1838178"/>
            <a:ext cx="4819261" cy="29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45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BD4FE-DE26-4119-BCDB-C2E78D2FA9F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New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F82E-F925-48C7-B777-1E22E3DDE134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7881001" cy="3049460"/>
          </a:xfrm>
        </p:spPr>
        <p:txBody>
          <a:bodyPr/>
          <a:lstStyle/>
          <a:p>
            <a:r>
              <a:rPr lang="en-US" dirty="0"/>
              <a:t>Create part geometry</a:t>
            </a:r>
          </a:p>
          <a:p>
            <a:pPr lvl="1"/>
            <a:r>
              <a:rPr lang="en-US" dirty="0"/>
              <a:t>Select Application and Modeling</a:t>
            </a:r>
          </a:p>
          <a:p>
            <a:r>
              <a:rPr lang="en-US" dirty="0"/>
              <a:t>Under </a:t>
            </a:r>
            <a:r>
              <a:rPr lang="en-US" i="1" dirty="0"/>
              <a:t>Save</a:t>
            </a:r>
            <a:r>
              <a:rPr lang="en-US" dirty="0"/>
              <a:t>, select </a:t>
            </a:r>
            <a:r>
              <a:rPr lang="en-US" i="1" dirty="0"/>
              <a:t>Save Options </a:t>
            </a:r>
            <a:r>
              <a:rPr lang="en-US" dirty="0"/>
              <a:t>and check </a:t>
            </a:r>
            <a:r>
              <a:rPr lang="en-US" i="1" dirty="0"/>
              <a:t>Save JT Data</a:t>
            </a:r>
          </a:p>
          <a:p>
            <a:pPr lvl="1"/>
            <a:r>
              <a:rPr lang="en-US" i="1" dirty="0"/>
              <a:t>This allows preview in Teamcenter</a:t>
            </a:r>
          </a:p>
          <a:p>
            <a:r>
              <a:rPr lang="en-US" dirty="0"/>
              <a:t>Save the file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BE6F3-64C1-49D7-969C-E489C98C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83" y="2694841"/>
            <a:ext cx="5870917" cy="2448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51C6A1-67D5-4683-A00F-CD815478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59" y="256583"/>
            <a:ext cx="1442857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10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55E12-BAB8-4B08-B640-01205D64E3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New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90AC6-0BD3-425C-A1CF-0A170099E32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Leave NX open and go to Teamcenter</a:t>
            </a:r>
          </a:p>
          <a:p>
            <a:r>
              <a:rPr lang="en-US" dirty="0"/>
              <a:t>Notice the updated part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 </a:t>
            </a:r>
            <a:r>
              <a:rPr lang="en-US" dirty="0">
                <a:solidFill>
                  <a:schemeClr val="tx2"/>
                </a:solidFill>
              </a:rPr>
              <a:t>geometry</a:t>
            </a:r>
            <a:r>
              <a:rPr lang="en-US" dirty="0"/>
              <a:t> is still open</a:t>
            </a:r>
          </a:p>
          <a:p>
            <a:pPr lvl="1"/>
            <a:r>
              <a:rPr lang="en-US" dirty="0"/>
              <a:t>Close the model in NX with X</a:t>
            </a:r>
          </a:p>
          <a:p>
            <a:pPr lvl="1"/>
            <a:r>
              <a:rPr lang="en-US" dirty="0"/>
              <a:t>Geometry will be checked 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AB366-E752-4C18-BF48-92D08525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05" y="2055792"/>
            <a:ext cx="2104762" cy="12476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E61CA3-C625-424E-9484-73F1B75F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516" y="2159689"/>
            <a:ext cx="4585484" cy="304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8EB092-3A2A-47B0-9372-8DA50B6497A3}"/>
              </a:ext>
            </a:extLst>
          </p:cNvPr>
          <p:cNvCxnSpPr/>
          <p:nvPr/>
        </p:nvCxnSpPr>
        <p:spPr>
          <a:xfrm flipV="1">
            <a:off x="1467729" y="3015175"/>
            <a:ext cx="1003496" cy="39858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20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3D6DD1-8640-44B0-A13D-282FA032D05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Assign Part to a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8DF70-4AE7-4101-967D-20883A45622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To enable sharing of the model, the item must belong to a project</a:t>
            </a:r>
          </a:p>
          <a:p>
            <a:pPr lvl="1"/>
            <a:r>
              <a:rPr lang="en-US" dirty="0"/>
              <a:t>2022-Group-##</a:t>
            </a:r>
          </a:p>
          <a:p>
            <a:pPr lvl="1"/>
            <a:r>
              <a:rPr lang="en-US" dirty="0"/>
              <a:t>## in your group number</a:t>
            </a:r>
          </a:p>
          <a:p>
            <a:r>
              <a:rPr lang="en-US" dirty="0"/>
              <a:t>By default, Student’s model is only visible to student itself and to Teachers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0BDDC4-7E0A-4005-8284-0DAD85B8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34" y="1079479"/>
            <a:ext cx="3620488" cy="29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5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EDF65-8B64-418F-A631-A0F8735C335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Siemens Teamcenter (TC)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31A24-CF0A-4D5B-84FF-7E21E9CD224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Product Data/Lifetime Management system</a:t>
            </a:r>
          </a:p>
          <a:p>
            <a:r>
              <a:rPr lang="en-US" dirty="0"/>
              <a:t>Current version 14, released 2022</a:t>
            </a:r>
          </a:p>
          <a:p>
            <a:r>
              <a:rPr lang="en-US" dirty="0"/>
              <a:t>Integrated with NX (CAD/CAM/CAE software)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8ED7FC1-DB17-40E7-A765-35A07D7C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762" y="4024630"/>
            <a:ext cx="3285971" cy="9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94D577-568F-4883-857C-7DAA305D4C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My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25A5-5365-406D-9CA4-625B0DBCFBA4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Available in Quick links</a:t>
            </a:r>
          </a:p>
          <a:p>
            <a:pPr lvl="1"/>
            <a:r>
              <a:rPr lang="en-US" dirty="0"/>
              <a:t>Left side of user interference</a:t>
            </a:r>
          </a:p>
          <a:p>
            <a:r>
              <a:rPr lang="en-US" dirty="0"/>
              <a:t>Here you can see all projects you have view/edit rights</a:t>
            </a:r>
          </a:p>
          <a:p>
            <a:r>
              <a:rPr lang="en-US" dirty="0"/>
              <a:t>Items stored under project are accessible by project members</a:t>
            </a:r>
          </a:p>
          <a:p>
            <a:pPr lvl="1"/>
            <a:r>
              <a:rPr lang="en-US" dirty="0"/>
              <a:t>Remember to share Items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E023CDF-B37A-4282-9E0B-C97DD6E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97" y="2391507"/>
            <a:ext cx="3895974" cy="284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E43C8-D36B-4A5F-8381-1BCB8537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85" y="0"/>
            <a:ext cx="2260597" cy="23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299422-BBAC-426B-8799-3FA3D5D189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Filters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08FA7-4800-4BC1-B717-45731AF58BB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A8D07-707D-45F8-9CD6-21A11A90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48" y="1241467"/>
            <a:ext cx="4301077" cy="30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DA881-1B30-488C-BA4D-C306A469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8" y="1256739"/>
            <a:ext cx="3458235" cy="1112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C9778-524A-4801-8A3B-5185A570F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28" y="3502340"/>
            <a:ext cx="3441472" cy="80115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BB522B5-31E6-4183-9DE2-AA7F1B875ABD}"/>
              </a:ext>
            </a:extLst>
          </p:cNvPr>
          <p:cNvSpPr/>
          <p:nvPr/>
        </p:nvSpPr>
        <p:spPr>
          <a:xfrm>
            <a:off x="3962400" y="2065020"/>
            <a:ext cx="441960" cy="304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2CA47B1-A03C-4DF7-92B2-DD8AB1EB2425}"/>
              </a:ext>
            </a:extLst>
          </p:cNvPr>
          <p:cNvSpPr/>
          <p:nvPr/>
        </p:nvSpPr>
        <p:spPr>
          <a:xfrm rot="10800000">
            <a:off x="3962400" y="3657227"/>
            <a:ext cx="441960" cy="304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8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2130B-C5C4-40CE-8D88-4759DE0089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Working in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8331F-F4B1-4B05-9E11-0DF44302CF3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From the user profile you can see your role and project</a:t>
            </a:r>
          </a:p>
          <a:p>
            <a:pPr lvl="1"/>
            <a:r>
              <a:rPr lang="en-US" dirty="0"/>
              <a:t>If a project is selected, new items will be stored to that project by default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F2924-C540-41C6-AC61-D245BB1D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027" y="1241467"/>
            <a:ext cx="4368955" cy="3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39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5F1540-5255-4AA2-B116-C9BCB710AFF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Check In/Out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48204-C566-4209-9539-88AA55CBC2C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Process to systematically lock an item for modifying by user</a:t>
            </a:r>
          </a:p>
          <a:p>
            <a:pPr lvl="1"/>
            <a:r>
              <a:rPr lang="en-US" dirty="0"/>
              <a:t>Prevents others to modify item</a:t>
            </a:r>
          </a:p>
          <a:p>
            <a:r>
              <a:rPr lang="en-US" dirty="0"/>
              <a:t>If another user opens item, sees only the version in the server</a:t>
            </a:r>
          </a:p>
          <a:p>
            <a:r>
              <a:rPr lang="en-US" dirty="0"/>
              <a:t>Good practice to give comment when checking out</a:t>
            </a:r>
          </a:p>
          <a:p>
            <a:pPr lvl="1"/>
            <a:r>
              <a:rPr lang="en-US" dirty="0"/>
              <a:t>Creates log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628A7-4D92-49FE-904C-F3FD179CB0A1}"/>
              </a:ext>
            </a:extLst>
          </p:cNvPr>
          <p:cNvGrpSpPr/>
          <p:nvPr/>
        </p:nvGrpSpPr>
        <p:grpSpPr>
          <a:xfrm>
            <a:off x="4747732" y="1028012"/>
            <a:ext cx="4103939" cy="3249653"/>
            <a:chOff x="4103735" y="519515"/>
            <a:chExt cx="4777335" cy="378287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FE84DD-7288-4B17-A2C2-5E2E3EA9BDB1}"/>
                </a:ext>
              </a:extLst>
            </p:cNvPr>
            <p:cNvSpPr/>
            <p:nvPr/>
          </p:nvSpPr>
          <p:spPr>
            <a:xfrm>
              <a:off x="4427984" y="1988840"/>
              <a:ext cx="151216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A;2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4E1F1E-9A58-4BA0-8788-357454A0C98C}"/>
                </a:ext>
              </a:extLst>
            </p:cNvPr>
            <p:cNvSpPr/>
            <p:nvPr/>
          </p:nvSpPr>
          <p:spPr>
            <a:xfrm>
              <a:off x="6948264" y="1988840"/>
              <a:ext cx="151216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A;3*</a:t>
              </a:r>
            </a:p>
          </p:txBody>
        </p:sp>
        <p:sp>
          <p:nvSpPr>
            <p:cNvPr id="7" name="Curved Up Arrow 31">
              <a:extLst>
                <a:ext uri="{FF2B5EF4-FFF2-40B4-BE49-F238E27FC236}">
                  <a16:creationId xmlns:a16="http://schemas.microsoft.com/office/drawing/2014/main" id="{4179A2B3-3F1F-4FD6-AD79-611F099AED08}"/>
                </a:ext>
              </a:extLst>
            </p:cNvPr>
            <p:cNvSpPr/>
            <p:nvPr/>
          </p:nvSpPr>
          <p:spPr>
            <a:xfrm rot="10800000">
              <a:off x="5184068" y="1052736"/>
              <a:ext cx="2543516" cy="792088"/>
            </a:xfrm>
            <a:prstGeom prst="curved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Up Arrow 32">
              <a:extLst>
                <a:ext uri="{FF2B5EF4-FFF2-40B4-BE49-F238E27FC236}">
                  <a16:creationId xmlns:a16="http://schemas.microsoft.com/office/drawing/2014/main" id="{42A8DBE3-C05B-4A07-9054-642AC7CB252A}"/>
                </a:ext>
              </a:extLst>
            </p:cNvPr>
            <p:cNvSpPr/>
            <p:nvPr/>
          </p:nvSpPr>
          <p:spPr>
            <a:xfrm>
              <a:off x="5459332" y="2924944"/>
              <a:ext cx="2425036" cy="800472"/>
            </a:xfrm>
            <a:prstGeom prst="curved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6A99A1E-858F-4484-A4EE-0952B09FF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735" y="893792"/>
              <a:ext cx="1068710" cy="1068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6EE43209-0337-462E-8009-0B97711AD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950428"/>
              <a:ext cx="996702" cy="996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1A997D-B554-4DEC-A3DB-477FAE8B8371}"/>
                </a:ext>
              </a:extLst>
            </p:cNvPr>
            <p:cNvSpPr txBox="1"/>
            <p:nvPr/>
          </p:nvSpPr>
          <p:spPr>
            <a:xfrm>
              <a:off x="5940152" y="393305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Check</a:t>
              </a:r>
              <a:r>
                <a:rPr lang="fi-FI" dirty="0"/>
                <a:t>-</a:t>
              </a:r>
              <a:r>
                <a:rPr lang="en-US" dirty="0"/>
                <a:t>out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509B3E-F4D0-4592-9BE8-05AE9A4FEAD4}"/>
                </a:ext>
              </a:extLst>
            </p:cNvPr>
            <p:cNvSpPr txBox="1"/>
            <p:nvPr/>
          </p:nvSpPr>
          <p:spPr>
            <a:xfrm>
              <a:off x="5879762" y="51951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Check</a:t>
              </a:r>
              <a:r>
                <a:rPr lang="fi-FI" dirty="0"/>
                <a:t>-</a:t>
              </a:r>
              <a:r>
                <a:rPr lang="en-US" dirty="0"/>
                <a:t>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88F120-A51B-4679-8BF1-E423DE2FB82A}"/>
                </a:ext>
              </a:extLst>
            </p:cNvPr>
            <p:cNvSpPr txBox="1"/>
            <p:nvPr/>
          </p:nvSpPr>
          <p:spPr>
            <a:xfrm>
              <a:off x="6191605" y="1161807"/>
              <a:ext cx="667221" cy="42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A;3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308CC0-76C5-4A28-AF1B-91DF7EDE03E6}"/>
                </a:ext>
              </a:extLst>
            </p:cNvPr>
            <p:cNvSpPr txBox="1"/>
            <p:nvPr/>
          </p:nvSpPr>
          <p:spPr>
            <a:xfrm>
              <a:off x="6330383" y="3325180"/>
              <a:ext cx="617880" cy="42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A;2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0830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2B5A8-5044-4702-A19A-1AB44EBBC2F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Check In/Out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BE30F-F72E-472A-BF8D-C77393EA602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Select Revision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05D18-2BD2-43C2-8049-F1AE4D8D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51" y="1576449"/>
            <a:ext cx="3309654" cy="319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2C759-A937-4B93-ABCA-2FDF3ED9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26" y="2002301"/>
            <a:ext cx="3212682" cy="19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5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23B090-FF18-462E-9CBA-A4C9359F75D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Check In/Out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92B84-BFD6-4BC1-ADBE-11077E2CE06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Notice the symbol</a:t>
            </a:r>
          </a:p>
          <a:p>
            <a:r>
              <a:rPr lang="en-US" dirty="0"/>
              <a:t>And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1D08-3C5B-478C-BEE4-5CC1B719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12" y="1186235"/>
            <a:ext cx="5974080" cy="31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0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236C6-27D4-4106-A358-E7BD4234CF4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Check In/Out Procedure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38551-37EE-4A20-9AD0-11004D61BF33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467240" cy="3049460"/>
          </a:xfrm>
        </p:spPr>
        <p:txBody>
          <a:bodyPr/>
          <a:lstStyle/>
          <a:p>
            <a:r>
              <a:rPr lang="en-US" dirty="0"/>
              <a:t>When model is updated, </a:t>
            </a:r>
            <a:r>
              <a:rPr lang="en-US" i="1" dirty="0"/>
              <a:t>Check In</a:t>
            </a:r>
          </a:p>
          <a:p>
            <a:pPr lvl="1"/>
            <a:r>
              <a:rPr lang="en-US" dirty="0"/>
              <a:t>Notice the possibility to cancel Checkout and cancel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22BB8-DC4E-49E8-924D-99C1BB9C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74" y="1372765"/>
            <a:ext cx="4052898" cy="2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97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489CA-49E3-4DAE-887F-B03FA93DB70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Check In/Out Procedure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85013-91AE-4AA3-86F0-0424829E69C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4237469" cy="3049460"/>
          </a:xfrm>
        </p:spPr>
        <p:txBody>
          <a:bodyPr/>
          <a:lstStyle/>
          <a:p>
            <a:r>
              <a:rPr lang="en-US" dirty="0"/>
              <a:t>Remember to include all children of the checked out item</a:t>
            </a:r>
          </a:p>
          <a:p>
            <a:pPr lvl="1"/>
            <a:r>
              <a:rPr lang="en-US" dirty="0"/>
              <a:t>In this case CAD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3BB70-B1BF-49EB-B872-B4E7D1A5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69" y="1341987"/>
            <a:ext cx="3541692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8C1100-0D7D-4457-8AE3-82C76EB5421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Check In/Out Procedure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84A40-6D0D-4AC5-A3FF-81FB87E18D9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New Sequence of a Revision A is created</a:t>
            </a:r>
          </a:p>
          <a:p>
            <a:pPr lvl="1"/>
            <a:r>
              <a:rPr lang="en-US" dirty="0"/>
              <a:t>A;2</a:t>
            </a:r>
          </a:p>
          <a:p>
            <a:r>
              <a:rPr lang="fi-FI" dirty="0" err="1"/>
              <a:t>Older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 (A;1) is </a:t>
            </a:r>
            <a:r>
              <a:rPr lang="fi-FI" dirty="0" err="1"/>
              <a:t>hidden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default</a:t>
            </a:r>
            <a:endParaRPr lang="en-US" dirty="0"/>
          </a:p>
          <a:p>
            <a:r>
              <a:rPr lang="en-US" dirty="0"/>
              <a:t>Logs are also created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D77CC-D54E-4855-A125-4D76585C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28" y="1162484"/>
            <a:ext cx="2095238" cy="122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0E1FF-0F57-4944-BECB-17EFF0C6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15" y="2830943"/>
            <a:ext cx="3490476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3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7EBB71-212C-4817-803A-3C43504A2BB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Creating Revisions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FC181-216B-4D2F-92AF-D07006B027B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Two ways to create</a:t>
            </a:r>
          </a:p>
          <a:p>
            <a:pPr lvl="1"/>
            <a:r>
              <a:rPr lang="en-US" dirty="0"/>
              <a:t>Thru Teamcenter</a:t>
            </a:r>
          </a:p>
          <a:p>
            <a:pPr lvl="1"/>
            <a:r>
              <a:rPr lang="en-US" dirty="0"/>
              <a:t>If Revision selected</a:t>
            </a:r>
          </a:p>
          <a:p>
            <a:r>
              <a:rPr lang="en-US" dirty="0"/>
              <a:t>Thru NX</a:t>
            </a:r>
          </a:p>
          <a:p>
            <a:pPr lvl="1"/>
            <a:r>
              <a:rPr lang="en-US" dirty="0"/>
              <a:t>If connected to Teamcenter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8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12E2B-7E91-418C-A362-4BCE7620BE2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Teamcenter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2D35C-0D22-4082-8A2B-38EB25BE4D6D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Rich Client</a:t>
            </a:r>
          </a:p>
          <a:p>
            <a:pPr lvl="1"/>
            <a:r>
              <a:rPr lang="en-US" dirty="0"/>
              <a:t>Installed on Aalto computers where also NX</a:t>
            </a:r>
          </a:p>
          <a:p>
            <a:pPr lvl="1"/>
            <a:r>
              <a:rPr lang="en-US" dirty="0"/>
              <a:t>No home installation possibility</a:t>
            </a:r>
          </a:p>
          <a:p>
            <a:r>
              <a:rPr lang="en-US" dirty="0"/>
              <a:t>Active Workspace</a:t>
            </a:r>
          </a:p>
          <a:p>
            <a:pPr lvl="1"/>
            <a:r>
              <a:rPr lang="en-US" dirty="0"/>
              <a:t>Browser-based UI</a:t>
            </a:r>
          </a:p>
          <a:p>
            <a:pPr lvl="1"/>
            <a:r>
              <a:rPr lang="en-US" dirty="0">
                <a:hlinkClick r:id="rId2"/>
              </a:rPr>
              <a:t>http://teamcenter.aalto.fi:3000/</a:t>
            </a:r>
            <a:endParaRPr lang="en-US" dirty="0"/>
          </a:p>
          <a:p>
            <a:pPr lvl="1"/>
            <a:r>
              <a:rPr lang="en-US" dirty="0"/>
              <a:t>Available for home use (if NX installed using script from download.aalto.fi)</a:t>
            </a:r>
          </a:p>
        </p:txBody>
      </p:sp>
    </p:spTree>
    <p:extLst>
      <p:ext uri="{BB962C8B-B14F-4D97-AF65-F5344CB8AC3E}">
        <p14:creationId xmlns:p14="http://schemas.microsoft.com/office/powerpoint/2010/main" val="3834844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810CE-EE76-4B00-B54C-684BDEB33E4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Creating Revisions</a:t>
            </a:r>
          </a:p>
          <a:p>
            <a:r>
              <a:rPr lang="en-US" sz="2400" b="0" dirty="0"/>
              <a:t>In Teamcenter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E5532-2E93-4618-A7BD-61B629382777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64DCC-5E43-45EC-AD3B-7B2F1838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" y="1437942"/>
            <a:ext cx="4178954" cy="2656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E74F1-37ED-4526-B838-7374BD54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85" y="1530358"/>
            <a:ext cx="3432140" cy="24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79407-ECAD-41E1-8D27-791FC655140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Creating Revisions</a:t>
            </a:r>
          </a:p>
          <a:p>
            <a:r>
              <a:rPr lang="en-US" sz="2400" b="0" dirty="0"/>
              <a:t>In NX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B004-4ABF-4FDC-BBE5-A7786E91903F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3EA96-AB8D-47A0-9FEC-F791A407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" y="1525456"/>
            <a:ext cx="3952979" cy="2481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ECFB5-B8AF-457C-A0D4-AF320583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76" y="1478563"/>
            <a:ext cx="4413285" cy="2890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BCDC29-1734-43C4-8BC1-75893789761E}"/>
              </a:ext>
            </a:extLst>
          </p:cNvPr>
          <p:cNvSpPr/>
          <p:nvPr/>
        </p:nvSpPr>
        <p:spPr>
          <a:xfrm>
            <a:off x="5317588" y="1992923"/>
            <a:ext cx="797169" cy="2203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64F41-1D06-4D41-B760-9AE3E66B5AE6}"/>
              </a:ext>
            </a:extLst>
          </p:cNvPr>
          <p:cNvSpPr/>
          <p:nvPr/>
        </p:nvSpPr>
        <p:spPr>
          <a:xfrm>
            <a:off x="7537938" y="1727980"/>
            <a:ext cx="565053" cy="3962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99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C74E1-A689-4AA3-82AD-100FEC019AB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New Revision in Teamcenter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CDBA-5525-4684-BBAB-BD883090739E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Revision B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272363-C153-43EA-B41A-366F3F88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54" y="852573"/>
            <a:ext cx="5671576" cy="40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9CFA3-282B-4B89-ACCF-57DFC1D979A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Creating Revisions</a:t>
            </a:r>
          </a:p>
          <a:p>
            <a:r>
              <a:rPr lang="en-US" sz="2400" b="0" dirty="0"/>
              <a:t>In NX and Assembly selected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2632B-8B49-44C1-A456-86724191B4FF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Select all parts and issue new revision</a:t>
            </a:r>
          </a:p>
          <a:p>
            <a:pPr lvl="1"/>
            <a:r>
              <a:rPr lang="en-US" dirty="0"/>
              <a:t>Remember double-click</a:t>
            </a:r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CAAD27C-8ED0-4E8F-8892-D9B69EDC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88" y="1655955"/>
            <a:ext cx="3987800" cy="25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4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A7F36-461F-427E-9B81-4CE65D5965B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07E-FD59-4B53-B1FD-E41DC16A179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Searches Items</a:t>
            </a:r>
          </a:p>
          <a:p>
            <a:pPr lvl="1"/>
            <a:r>
              <a:rPr lang="en-US" dirty="0"/>
              <a:t>Default is using Item ID</a:t>
            </a:r>
          </a:p>
          <a:p>
            <a:pPr lvl="1"/>
            <a:r>
              <a:rPr lang="en-US" dirty="0"/>
              <a:t>Can be changed to Item Name</a:t>
            </a:r>
          </a:p>
          <a:p>
            <a:pPr lvl="1"/>
            <a:r>
              <a:rPr lang="en-US" dirty="0"/>
              <a:t>Wildcard * is very useful</a:t>
            </a:r>
          </a:p>
          <a:p>
            <a:pPr lvl="1"/>
            <a:r>
              <a:rPr lang="en-US" dirty="0"/>
              <a:t>Item name is a string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C89B8-7435-4ABF-9B28-24F32A86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43" y="3028318"/>
            <a:ext cx="4085714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2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AABE5-5305-4593-BA19-A62473F9498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sz="2800" b="0" dirty="0">
                <a:latin typeface="Georgia" panose="02040502050405020303" pitchFamily="18" charset="0"/>
              </a:rPr>
              <a:t>Item Name = Crane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BAFD8-D3AC-4E28-AA3E-2DCDDD3E23B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3E5C4-6800-407C-9FC7-77B7BA17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13" y="1242538"/>
            <a:ext cx="5927188" cy="3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90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B295D-CDC2-40F2-92CB-F7CFFA14D8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Advance</a:t>
            </a:r>
            <a:r>
              <a:rPr lang="fi-FI" dirty="0"/>
              <a:t> </a:t>
            </a:r>
            <a:r>
              <a:rPr lang="fi-FI" dirty="0" err="1"/>
              <a:t>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CAEC-0CFD-482E-80E8-5EA6D8590DB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1241467"/>
            <a:ext cx="4092103" cy="3049460"/>
          </a:xfrm>
        </p:spPr>
        <p:txBody>
          <a:bodyPr/>
          <a:lstStyle/>
          <a:p>
            <a:r>
              <a:rPr lang="en-US" dirty="0"/>
              <a:t>Possibility to narrow down searched objects</a:t>
            </a:r>
          </a:p>
          <a:p>
            <a:pPr lvl="1"/>
            <a:r>
              <a:rPr lang="en-US" dirty="0"/>
              <a:t>For ex. owned by 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71F86-C8A2-47C0-859E-3965B0DF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6" y="2418427"/>
            <a:ext cx="4161905" cy="1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8CAC4-3826-48CA-B70A-6042B181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6174"/>
            <a:ext cx="4237278" cy="34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0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FFD33-DF21-4F38-A478-8B40FDDF9E5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Importing Offline Parts into Teamcenter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68E60-8B4E-4C49-94F3-518973D160CD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NX open in Teamcenter Session</a:t>
            </a:r>
          </a:p>
          <a:p>
            <a:pPr lvl="1"/>
            <a:r>
              <a:rPr lang="en-US" dirty="0"/>
              <a:t>File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Import Assembly Into Teamcenter…</a:t>
            </a:r>
          </a:p>
          <a:p>
            <a:r>
              <a:rPr lang="en-US" dirty="0"/>
              <a:t>Define needed fields</a:t>
            </a:r>
          </a:p>
          <a:p>
            <a:pPr marL="1085850" lvl="1" indent="-457200">
              <a:buFont typeface="+mj-lt"/>
              <a:buAutoNum type="arabicParenR"/>
            </a:pPr>
            <a:r>
              <a:rPr lang="en-US" dirty="0"/>
              <a:t>Item Type</a:t>
            </a:r>
          </a:p>
          <a:p>
            <a:pPr marL="1085850" lvl="1" indent="-457200">
              <a:buFont typeface="+mj-lt"/>
              <a:buAutoNum type="arabicParenR"/>
            </a:pPr>
            <a:r>
              <a:rPr lang="en-US" dirty="0"/>
              <a:t>Select parts to be imported</a:t>
            </a:r>
          </a:p>
          <a:p>
            <a:pPr marL="1085850" lvl="1" indent="-457200">
              <a:buFont typeface="+mj-lt"/>
              <a:buAutoNum type="arabicParenR"/>
            </a:pPr>
            <a:r>
              <a:rPr lang="en-US" dirty="0"/>
              <a:t>Check information and update</a:t>
            </a:r>
          </a:p>
          <a:p>
            <a:pPr marL="1085850" lvl="1" indent="-457200">
              <a:buFont typeface="+mj-lt"/>
              <a:buAutoNum type="arabicParenR"/>
            </a:pPr>
            <a:r>
              <a:rPr lang="en-US" dirty="0"/>
              <a:t>Assign to Project (if needed)</a:t>
            </a:r>
          </a:p>
          <a:p>
            <a:pPr marL="1085850" lvl="1" indent="-457200">
              <a:buFont typeface="+mj-lt"/>
              <a:buAutoNum type="arabicParenR"/>
            </a:pPr>
            <a:r>
              <a:rPr lang="en-US" dirty="0"/>
              <a:t>Import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7D9C49D-B58A-4A7C-8EC8-6534773A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74" y="1952957"/>
            <a:ext cx="3987800" cy="24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2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3B55F-5348-4A6A-8E09-D8063DA26CF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Importing Offline Parts into Teamcenter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9A7A0-A5E3-4BCD-9089-C35A4E9CEEF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1241467"/>
            <a:ext cx="4279672" cy="3049460"/>
          </a:xfrm>
        </p:spPr>
        <p:txBody>
          <a:bodyPr/>
          <a:lstStyle/>
          <a:p>
            <a:r>
              <a:rPr lang="en-US" dirty="0"/>
              <a:t>If no errors in Information window, import was success</a:t>
            </a:r>
          </a:p>
          <a:p>
            <a:r>
              <a:rPr lang="en-US" dirty="0"/>
              <a:t>You can check your imported parts in Home folder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DA4425E-3FAE-432D-8491-63664789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88" y="1506149"/>
            <a:ext cx="3987800" cy="28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5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DAA1E-BAB2-4092-97EA-4CE04376BB9C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Active Workspace</a:t>
            </a:r>
          </a:p>
        </p:txBody>
      </p:sp>
    </p:spTree>
    <p:extLst>
      <p:ext uri="{BB962C8B-B14F-4D97-AF65-F5344CB8AC3E}">
        <p14:creationId xmlns:p14="http://schemas.microsoft.com/office/powerpoint/2010/main" val="69853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C245A9-42E8-47B8-B3EC-A72757560A7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Login at Aalto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35332-E41F-477E-83E2-CA09785E2EB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Students who answered to </a:t>
            </a:r>
            <a:r>
              <a:rPr lang="en-US" dirty="0">
                <a:solidFill>
                  <a:schemeClr val="tx2"/>
                </a:solidFill>
              </a:rPr>
              <a:t>Starting Survey</a:t>
            </a:r>
            <a:r>
              <a:rPr lang="en-US" dirty="0"/>
              <a:t> got access to TC</a:t>
            </a:r>
          </a:p>
          <a:p>
            <a:endParaRPr lang="en-US" dirty="0"/>
          </a:p>
          <a:p>
            <a:r>
              <a:rPr lang="en-US" dirty="0"/>
              <a:t>Rich Client can be started from Aalto computer</a:t>
            </a:r>
          </a:p>
          <a:p>
            <a:pPr lvl="1"/>
            <a:r>
              <a:rPr lang="en-US" dirty="0"/>
              <a:t>Teamcenter 14 – AALTO STUDENT</a:t>
            </a:r>
          </a:p>
          <a:p>
            <a:pPr lvl="1"/>
            <a:endParaRPr lang="en-US" dirty="0"/>
          </a:p>
          <a:p>
            <a:r>
              <a:rPr lang="en-US" dirty="0"/>
              <a:t>Active Workspace (browser version) can be accessed thru VPN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hlinkClick r:id="rId2"/>
              </a:rPr>
              <a:t>http://teamcenter.aalto.fi:3000/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4E9F3-254C-4A0D-8333-80B62DF6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90" y="2038416"/>
            <a:ext cx="876190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20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D2A200-203A-4A06-A0AF-8BB51716056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534A5-64C8-4313-8D4C-75C88FB487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Browser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E9149-0EAA-4E6D-8C15-A6362393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00" y="967510"/>
            <a:ext cx="6246100" cy="4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0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7C29D9-67DD-4C9E-B19A-04719C71B01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Under</a:t>
            </a:r>
            <a:r>
              <a:rPr lang="fi-FI" dirty="0"/>
              <a:t> Construction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B2FCF-079B-4897-A291-3A8B566DC62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4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A2798-369F-4E3B-9C91-4A6F5BA6421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Changing Password</a:t>
            </a:r>
          </a:p>
          <a:p>
            <a:r>
              <a:rPr lang="en-US" sz="2800" b="0" i="1" dirty="0"/>
              <a:t>Rich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737EA-728C-4C7F-B6C9-1960D99E6CE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C8D9-FCC3-47C7-B6CF-BEE777FA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26" y="1638850"/>
            <a:ext cx="2589306" cy="26520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827CA5F-C0DF-4C99-909F-A5546FD3AF1B}"/>
              </a:ext>
            </a:extLst>
          </p:cNvPr>
          <p:cNvSpPr/>
          <p:nvPr/>
        </p:nvSpPr>
        <p:spPr>
          <a:xfrm>
            <a:off x="4622933" y="2686116"/>
            <a:ext cx="358086" cy="326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65302-F34F-4338-90EF-FE18200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90" y="1440158"/>
            <a:ext cx="3711010" cy="3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1BB9E-280E-4290-8B4C-4DE2287D693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Changing Password</a:t>
            </a:r>
          </a:p>
          <a:p>
            <a:r>
              <a:rPr lang="en-US" sz="2800" b="0" i="1" dirty="0"/>
              <a:t>Active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51E05-B3B3-4FD6-BBFA-E0893C64D7A5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3EA9B-38EA-4865-AFBA-636110C2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09" y="1972909"/>
            <a:ext cx="5924391" cy="3170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E0113-770B-4D03-9976-FF694FD5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2" y="2191057"/>
            <a:ext cx="2602912" cy="212025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B62A1DC-BE92-4E5B-A7EA-2287A4072BBD}"/>
              </a:ext>
            </a:extLst>
          </p:cNvPr>
          <p:cNvSpPr/>
          <p:nvPr/>
        </p:nvSpPr>
        <p:spPr>
          <a:xfrm>
            <a:off x="2895240" y="3222780"/>
            <a:ext cx="358086" cy="326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4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60FDEC-7398-45C4-979E-CBC12D70BB7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0D95-E1DB-4B06-B8B0-A17203D3589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Item</a:t>
            </a:r>
          </a:p>
          <a:p>
            <a:pPr lvl="1"/>
            <a:r>
              <a:rPr lang="en-US" dirty="0"/>
              <a:t>General item in the database</a:t>
            </a:r>
          </a:p>
          <a:p>
            <a:pPr lvl="1"/>
            <a:r>
              <a:rPr lang="en-US" dirty="0"/>
              <a:t>“Folder” to hold item related information</a:t>
            </a:r>
          </a:p>
          <a:p>
            <a:r>
              <a:rPr lang="en-US" dirty="0"/>
              <a:t>Revision</a:t>
            </a:r>
          </a:p>
          <a:p>
            <a:pPr lvl="1"/>
            <a:r>
              <a:rPr lang="en-US" dirty="0"/>
              <a:t>A version of an item, item has always at least one revision</a:t>
            </a:r>
          </a:p>
          <a:p>
            <a:pPr lvl="1"/>
            <a:r>
              <a:rPr lang="en-US" dirty="0"/>
              <a:t>Created by Revise process</a:t>
            </a:r>
          </a:p>
          <a:p>
            <a:r>
              <a:rPr lang="en-US" dirty="0"/>
              <a:t>Sequence</a:t>
            </a:r>
          </a:p>
          <a:p>
            <a:pPr lvl="1"/>
            <a:r>
              <a:rPr lang="en-US" dirty="0"/>
              <a:t>A version of a revision; Created with Check Out/Check In process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AD8B5-72E3-4CC6-9ED7-66EB879B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39" y="1028012"/>
            <a:ext cx="1114286" cy="685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28D05-023E-4806-9C7A-5B9D7C312BD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96493" y="689088"/>
            <a:ext cx="227725" cy="27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93DEA-624D-448A-B7C4-398CE797AD8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318694" y="1071672"/>
            <a:ext cx="332083" cy="36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644D35-8BAC-4956-B1A9-D4978CDD35BD}"/>
              </a:ext>
            </a:extLst>
          </p:cNvPr>
          <p:cNvSpPr txBox="1"/>
          <p:nvPr/>
        </p:nvSpPr>
        <p:spPr>
          <a:xfrm>
            <a:off x="6024218" y="539047"/>
            <a:ext cx="805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1DB84-CA97-420B-8749-BE1CE0869A5D}"/>
              </a:ext>
            </a:extLst>
          </p:cNvPr>
          <p:cNvSpPr txBox="1"/>
          <p:nvPr/>
        </p:nvSpPr>
        <p:spPr>
          <a:xfrm>
            <a:off x="6650777" y="921631"/>
            <a:ext cx="13235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Revision 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A77A0-2A9E-4926-9A45-5B11B8321372}"/>
              </a:ext>
            </a:extLst>
          </p:cNvPr>
          <p:cNvSpPr txBox="1"/>
          <p:nvPr/>
        </p:nvSpPr>
        <p:spPr>
          <a:xfrm>
            <a:off x="6580151" y="1913359"/>
            <a:ext cx="13235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(1)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AAF1A-2EDB-4575-BA96-1D1AC44D42AF}"/>
              </a:ext>
            </a:extLst>
          </p:cNvPr>
          <p:cNvSpPr txBox="1"/>
          <p:nvPr/>
        </p:nvSpPr>
        <p:spPr>
          <a:xfrm>
            <a:off x="6877456" y="1209766"/>
            <a:ext cx="13235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Revision (B)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B86E18-C540-40AA-B27A-3E89012B13B4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30209" y="1359807"/>
            <a:ext cx="547247" cy="26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D5D07E-7F2D-420D-8AD8-5730967C263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234545" y="1681813"/>
            <a:ext cx="345606" cy="38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53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B165-B86A-4E09-9D23-45483979B70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Rich Client</a:t>
            </a:r>
          </a:p>
        </p:txBody>
      </p:sp>
    </p:spTree>
    <p:extLst>
      <p:ext uri="{BB962C8B-B14F-4D97-AF65-F5344CB8AC3E}">
        <p14:creationId xmlns:p14="http://schemas.microsoft.com/office/powerpoint/2010/main" val="26506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Mukautettu 11">
      <a:dk1>
        <a:sysClr val="windowText" lastClr="000000"/>
      </a:dk1>
      <a:lt1>
        <a:sysClr val="window" lastClr="FFFFFF"/>
      </a:lt1>
      <a:dk2>
        <a:srgbClr val="BB16A3"/>
      </a:dk2>
      <a:lt2>
        <a:srgbClr val="D673C8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ENG_169_EN.pptx" id="{D74F065A-4BCC-41B9-868B-DFF316E81F4C}" vid="{A3A6B9A7-024E-4D34-BA87-A85788840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Aalto_ENG_169_EN</Template>
  <TotalTime>14632</TotalTime>
  <Words>1163</Words>
  <Application>Microsoft Office PowerPoint</Application>
  <PresentationFormat>On-screen Show (16:9)</PresentationFormat>
  <Paragraphs>238</Paragraphs>
  <Slides>51</Slides>
  <Notes>1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Jaakma Kaur</dc:creator>
  <cp:lastModifiedBy>Jaakma Kaur</cp:lastModifiedBy>
  <cp:revision>5</cp:revision>
  <dcterms:created xsi:type="dcterms:W3CDTF">2022-08-22T06:22:55Z</dcterms:created>
  <dcterms:modified xsi:type="dcterms:W3CDTF">2023-09-04T07:55:23Z</dcterms:modified>
</cp:coreProperties>
</file>